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4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7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3927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9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2910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31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66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4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6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6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7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4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4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5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7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31535-8C68-4663-BF95-BED5F1DDD060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BDBDC0-F710-41DA-8692-A7C29214E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6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DISCOURSE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04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3633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However, by itself, cohesion would not be sufficient to enable us to make</a:t>
            </a:r>
          </a:p>
          <a:p>
            <a:r>
              <a:rPr lang="en-US" dirty="0">
                <a:latin typeface="TimesNewRomanPS"/>
              </a:rPr>
              <a:t>sense of what we read. It is quite easy to create a highly cohesive text that has a</a:t>
            </a:r>
          </a:p>
          <a:p>
            <a:r>
              <a:rPr lang="en-US" dirty="0">
                <a:latin typeface="TimesNewRomanPS"/>
              </a:rPr>
              <a:t>lot of connections between the sentences, but is very difficult to interpret. Note</a:t>
            </a:r>
          </a:p>
          <a:p>
            <a:r>
              <a:rPr lang="en-US" dirty="0">
                <a:latin typeface="TimesNewRomanPS"/>
              </a:rPr>
              <a:t>that the following text has connections such as </a:t>
            </a:r>
            <a:r>
              <a:rPr lang="en-US" i="1" dirty="0">
                <a:latin typeface="TimesNewRomanPS-Italic"/>
              </a:rPr>
              <a:t>Lincoln – the car</a:t>
            </a:r>
            <a:r>
              <a:rPr lang="en-US" dirty="0">
                <a:latin typeface="TimesNewRomanPS"/>
              </a:rPr>
              <a:t>, </a:t>
            </a:r>
            <a:r>
              <a:rPr lang="en-US" i="1" dirty="0">
                <a:latin typeface="TimesNewRomanPS-Italic"/>
              </a:rPr>
              <a:t>red – that</a:t>
            </a:r>
          </a:p>
          <a:p>
            <a:r>
              <a:rPr lang="en-US" i="1">
                <a:latin typeface="TimesNewRomanPS-Italic"/>
              </a:rPr>
              <a:t>color</a:t>
            </a:r>
            <a:r>
              <a:rPr lang="en-US">
                <a:latin typeface="TimesNewRomanPS"/>
              </a:rPr>
              <a:t>, </a:t>
            </a:r>
            <a:r>
              <a:rPr lang="en-US" i="1">
                <a:latin typeface="TimesNewRomanPS-Italic"/>
              </a:rPr>
              <a:t>her – she</a:t>
            </a:r>
            <a:r>
              <a:rPr lang="en-US">
                <a:latin typeface="TimesNewRomanPS"/>
              </a:rPr>
              <a:t>, </a:t>
            </a:r>
            <a:r>
              <a:rPr lang="en-US" i="1">
                <a:latin typeface="TimesNewRomanPS-Italic"/>
              </a:rPr>
              <a:t>letters – a letter</a:t>
            </a:r>
            <a:r>
              <a:rPr lang="en-US">
                <a:latin typeface="TimesNewRomanPS"/>
              </a:rPr>
              <a:t>, and so 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3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1714" y="1262743"/>
            <a:ext cx="74022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In the study of language, some of the most interesting observations are made,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not in terms of the components of language, but in terms of the way language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is used, even how pauses are used, as in Jerry Seinfeld’s commentary. We have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already considered some of the features of language in use when we discussed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pragmatics in the </a:t>
            </a:r>
            <a:r>
              <a:rPr lang="en-US" dirty="0">
                <a:solidFill>
                  <a:srgbClr val="408080"/>
                </a:solidFill>
                <a:latin typeface="TimesNewRomanPS"/>
              </a:rPr>
              <a:t>preceding chapter</a:t>
            </a:r>
            <a:r>
              <a:rPr lang="en-US" dirty="0">
                <a:solidFill>
                  <a:srgbClr val="000000"/>
                </a:solidFill>
                <a:latin typeface="TimesNewRomanP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1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We were, in effect, asking how it is that</a:t>
            </a:r>
          </a:p>
          <a:p>
            <a:r>
              <a:rPr lang="en-US" dirty="0">
                <a:latin typeface="TimesNewRomanPS"/>
              </a:rPr>
              <a:t>language-users successfully interpret what other language-users intend to convey.</a:t>
            </a:r>
          </a:p>
          <a:p>
            <a:r>
              <a:rPr lang="en-US" dirty="0">
                <a:latin typeface="TimesNewRomanPS"/>
              </a:rPr>
              <a:t>When we carry this investigation further and ask how we make sense of</a:t>
            </a:r>
          </a:p>
          <a:p>
            <a:r>
              <a:rPr lang="en-US" dirty="0">
                <a:latin typeface="TimesNewRomanPS"/>
              </a:rPr>
              <a:t>what we read, how we can recognize well-constructed texts as opposed to those</a:t>
            </a:r>
          </a:p>
          <a:p>
            <a:r>
              <a:rPr lang="en-US" dirty="0">
                <a:latin typeface="TimesNewRomanPS"/>
              </a:rPr>
              <a:t>that are jumbled or incoherent, how we understand speakers who communicate</a:t>
            </a:r>
          </a:p>
          <a:p>
            <a:r>
              <a:rPr lang="en-US" dirty="0">
                <a:latin typeface="TimesNewRomanPS"/>
              </a:rPr>
              <a:t>more than they say, and how we successfully take part in that complex activity</a:t>
            </a:r>
          </a:p>
          <a:p>
            <a:r>
              <a:rPr lang="en-US" dirty="0">
                <a:latin typeface="TimesNewRomanPS"/>
              </a:rPr>
              <a:t>called conversation, we are undertaking what is known as </a:t>
            </a:r>
            <a:r>
              <a:rPr lang="en-US" b="1" dirty="0">
                <a:latin typeface="TimesNewRomanPS-Bold"/>
              </a:rPr>
              <a:t>discourse analysis</a:t>
            </a:r>
            <a:r>
              <a:rPr lang="en-US" dirty="0">
                <a:latin typeface="TimesNewRomanP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9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Discourse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we concentrate on the description of a particular language, we are normally</a:t>
            </a:r>
          </a:p>
          <a:p>
            <a:r>
              <a:rPr lang="en-US" dirty="0"/>
              <a:t>concerned with the accurate representation of the forms and structures</a:t>
            </a:r>
          </a:p>
          <a:p>
            <a:r>
              <a:rPr lang="en-US" dirty="0"/>
              <a:t>used in that language. However, as language-users, we are capable of more than</a:t>
            </a:r>
          </a:p>
          <a:p>
            <a:r>
              <a:rPr lang="en-US" dirty="0"/>
              <a:t>simply recognizing correct versus incorrect forms and structures. We can cope</a:t>
            </a:r>
          </a:p>
          <a:p>
            <a:r>
              <a:rPr lang="en-US" dirty="0"/>
              <a:t>with fragments in newspaper headlines such as </a:t>
            </a:r>
            <a:r>
              <a:rPr lang="en-US" i="1" dirty="0"/>
              <a:t>Trains collide, two die</a:t>
            </a:r>
            <a:r>
              <a:rPr lang="en-US" dirty="0"/>
              <a:t>, and know</a:t>
            </a:r>
          </a:p>
          <a:p>
            <a:r>
              <a:rPr lang="en-US" dirty="0" err="1"/>
              <a:t>thatwhat</a:t>
            </a:r>
            <a:r>
              <a:rPr lang="en-US" dirty="0"/>
              <a:t> happened in the first </a:t>
            </a:r>
            <a:r>
              <a:rPr lang="en-US" dirty="0" err="1"/>
              <a:t>partwas</a:t>
            </a:r>
            <a:r>
              <a:rPr lang="en-US" dirty="0"/>
              <a:t> the cause </a:t>
            </a:r>
            <a:r>
              <a:rPr lang="en-US" dirty="0" err="1"/>
              <a:t>ofwhat</a:t>
            </a:r>
            <a:r>
              <a:rPr lang="en-US" dirty="0"/>
              <a:t> happened in the second</a:t>
            </a:r>
          </a:p>
        </p:txBody>
      </p:sp>
    </p:spTree>
    <p:extLst>
      <p:ext uri="{BB962C8B-B14F-4D97-AF65-F5344CB8AC3E}">
        <p14:creationId xmlns:p14="http://schemas.microsoft.com/office/powerpoint/2010/main" val="1689843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latin typeface="TimesNewRomanPS"/>
              </a:rPr>
              <a:t>part.We</a:t>
            </a:r>
            <a:r>
              <a:rPr lang="en-US" dirty="0">
                <a:latin typeface="TimesNewRomanPS"/>
              </a:rPr>
              <a:t> can also make sense of notices like </a:t>
            </a:r>
            <a:r>
              <a:rPr lang="en-US" i="1" dirty="0">
                <a:latin typeface="TimesNewRomanPS-Italic"/>
              </a:rPr>
              <a:t>No shoes, no service</a:t>
            </a:r>
            <a:r>
              <a:rPr lang="en-US" dirty="0">
                <a:latin typeface="TimesNewRomanPS"/>
              </a:rPr>
              <a:t>, on shop windows</a:t>
            </a:r>
          </a:p>
          <a:p>
            <a:r>
              <a:rPr lang="en-US" dirty="0">
                <a:latin typeface="TimesNewRomanPS"/>
              </a:rPr>
              <a:t>in summer, understanding that a conditional relation exists between the</a:t>
            </a:r>
          </a:p>
          <a:p>
            <a:r>
              <a:rPr lang="en-US" dirty="0">
                <a:latin typeface="TimesNewRomanPS"/>
              </a:rPr>
              <a:t>two parts (‘If you are wearing no shoes, you will receive no service’). We can</a:t>
            </a:r>
          </a:p>
          <a:p>
            <a:r>
              <a:rPr lang="en-US" dirty="0">
                <a:latin typeface="TimesNewRomanPS"/>
              </a:rPr>
              <a:t>even cope with texts, written in English, which appear to break a lot of the rules</a:t>
            </a:r>
          </a:p>
          <a:p>
            <a:r>
              <a:rPr lang="en-US" dirty="0">
                <a:latin typeface="TimesNewRomanPS"/>
              </a:rPr>
              <a:t>of the English language. The following example, provided by Eric Nelson, is</a:t>
            </a:r>
          </a:p>
          <a:p>
            <a:r>
              <a:rPr lang="en-US" dirty="0">
                <a:latin typeface="TimesNewRomanPS"/>
              </a:rPr>
              <a:t>from an essay by a student learning English and contains all kinds of errors, yet</a:t>
            </a:r>
          </a:p>
          <a:p>
            <a:r>
              <a:rPr lang="en-US" dirty="0">
                <a:latin typeface="TimesNewRomanPS"/>
              </a:rPr>
              <a:t>it can be understood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3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latin typeface="TimesNewRomanPS-Italic"/>
              </a:rPr>
              <a:t>My Town</a:t>
            </a:r>
          </a:p>
          <a:p>
            <a:r>
              <a:rPr lang="en-US" i="1" dirty="0">
                <a:latin typeface="TimesNewRomanPS-Italic"/>
              </a:rPr>
              <a:t>My natal was in a small town, very close to Riyadh capital of Saudi Arabia.</a:t>
            </a:r>
          </a:p>
          <a:p>
            <a:r>
              <a:rPr lang="en-US" i="1" dirty="0">
                <a:latin typeface="TimesNewRomanPS-Italic"/>
              </a:rPr>
              <a:t>The distant between my town and Riyadh 7 miles exactly. The name of this</a:t>
            </a:r>
          </a:p>
          <a:p>
            <a:r>
              <a:rPr lang="en-US" i="1" dirty="0" err="1">
                <a:latin typeface="TimesNewRomanPS-Italic"/>
              </a:rPr>
              <a:t>Almasani</a:t>
            </a:r>
            <a:r>
              <a:rPr lang="en-US" i="1" dirty="0">
                <a:latin typeface="TimesNewRomanPS-Italic"/>
              </a:rPr>
              <a:t> that means in English Factories. It takes this name from the </a:t>
            </a:r>
            <a:r>
              <a:rPr lang="en-US" i="1" dirty="0" err="1">
                <a:latin typeface="TimesNewRomanPS-Italic"/>
              </a:rPr>
              <a:t>peopl’s</a:t>
            </a:r>
            <a:endParaRPr lang="en-US" i="1" dirty="0">
              <a:latin typeface="TimesNewRomanPS-Italic"/>
            </a:endParaRPr>
          </a:p>
          <a:p>
            <a:r>
              <a:rPr lang="en-US" i="1" dirty="0" err="1">
                <a:latin typeface="TimesNewRomanPS-Italic"/>
              </a:rPr>
              <a:t>carrer</a:t>
            </a:r>
            <a:r>
              <a:rPr lang="en-US" i="1" dirty="0">
                <a:latin typeface="TimesNewRomanPS-Italic"/>
              </a:rPr>
              <a:t>. In my childhood I </a:t>
            </a:r>
            <a:r>
              <a:rPr lang="en-US" i="1" dirty="0" err="1">
                <a:latin typeface="TimesNewRomanPS-Italic"/>
              </a:rPr>
              <a:t>remmeber</a:t>
            </a:r>
            <a:r>
              <a:rPr lang="en-US" i="1" dirty="0">
                <a:latin typeface="TimesNewRomanPS-Italic"/>
              </a:rPr>
              <a:t> the people live. It was very simple. Most</a:t>
            </a:r>
          </a:p>
          <a:p>
            <a:r>
              <a:rPr lang="en-US" i="1" dirty="0">
                <a:latin typeface="TimesNewRomanPS-Italic"/>
              </a:rPr>
              <a:t>the people was farmer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know, for example, that texts must have a certain structure that depends on</a:t>
            </a:r>
          </a:p>
          <a:p>
            <a:r>
              <a:rPr lang="en-US" dirty="0"/>
              <a:t>factors quite different from those required in the structure of a single sentence.</a:t>
            </a:r>
          </a:p>
          <a:p>
            <a:r>
              <a:rPr lang="en-US" dirty="0"/>
              <a:t>Some of those factors are described in terms of </a:t>
            </a:r>
            <a:r>
              <a:rPr lang="en-US" b="1" dirty="0"/>
              <a:t>cohesion</a:t>
            </a:r>
            <a:r>
              <a:rPr lang="en-US" dirty="0"/>
              <a:t>, or the ties and connections</a:t>
            </a:r>
          </a:p>
          <a:p>
            <a:r>
              <a:rPr lang="en-US" dirty="0"/>
              <a:t>that exist within texts. A number of those types of </a:t>
            </a:r>
            <a:r>
              <a:rPr lang="en-US" b="1" dirty="0"/>
              <a:t>cohesive ties </a:t>
            </a:r>
            <a:r>
              <a:rPr lang="en-US" dirty="0"/>
              <a:t>can</a:t>
            </a:r>
          </a:p>
          <a:p>
            <a:r>
              <a:rPr lang="en-US" dirty="0"/>
              <a:t>be identified in the following paragraph.</a:t>
            </a:r>
          </a:p>
        </p:txBody>
      </p:sp>
    </p:spTree>
    <p:extLst>
      <p:ext uri="{BB962C8B-B14F-4D97-AF65-F5344CB8AC3E}">
        <p14:creationId xmlns:p14="http://schemas.microsoft.com/office/powerpoint/2010/main" val="280963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4133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latin typeface="TimesNewRomanPS-Italic"/>
              </a:rPr>
              <a:t>My father once bought a Lincoln convertible. He did it by saving every penny</a:t>
            </a:r>
          </a:p>
          <a:p>
            <a:r>
              <a:rPr lang="en-US" i="1" dirty="0">
                <a:latin typeface="TimesNewRomanPS-Italic"/>
              </a:rPr>
              <a:t>he could. That car would be worth a fortune nowadays. However, he sold it to</a:t>
            </a:r>
          </a:p>
          <a:p>
            <a:r>
              <a:rPr lang="en-US" i="1" dirty="0">
                <a:latin typeface="TimesNewRomanPS-Italic"/>
              </a:rPr>
              <a:t>help pay for my college education. Sometimes I think I’d rather have the</a:t>
            </a:r>
          </a:p>
          <a:p>
            <a:r>
              <a:rPr lang="en-US" i="1" dirty="0">
                <a:latin typeface="TimesNewRomanPS-Italic"/>
              </a:rPr>
              <a:t>convertible.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93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Analysis of these cohesive ties within a text gives us some insight into how</a:t>
            </a:r>
          </a:p>
          <a:p>
            <a:r>
              <a:rPr lang="en-US" dirty="0">
                <a:latin typeface="TimesNewRomanPS"/>
              </a:rPr>
              <a:t>writers structure what they want to say and they may be crucial factors in</a:t>
            </a:r>
          </a:p>
          <a:p>
            <a:r>
              <a:rPr lang="en-US" dirty="0">
                <a:latin typeface="TimesNewRomanPS"/>
              </a:rPr>
              <a:t>our judgments on whether something is well written or not. It has also been</a:t>
            </a:r>
          </a:p>
          <a:p>
            <a:r>
              <a:rPr lang="en-US" dirty="0">
                <a:latin typeface="TimesNewRomanPS"/>
              </a:rPr>
              <a:t>noted that the conventions of cohesive structure differ from one language to</a:t>
            </a:r>
          </a:p>
          <a:p>
            <a:r>
              <a:rPr lang="en-US" dirty="0">
                <a:latin typeface="TimesNewRomanPS"/>
              </a:rPr>
              <a:t>the next and may be one of the sources of difficulty encountered in translating</a:t>
            </a:r>
          </a:p>
          <a:p>
            <a:r>
              <a:rPr lang="en-US" dirty="0">
                <a:latin typeface="TimesNewRomanPS"/>
              </a:rPr>
              <a:t>texts.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9846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676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Century Gothic</vt:lpstr>
      <vt:lpstr>TimesNewRomanPS</vt:lpstr>
      <vt:lpstr>TimesNewRomanPS-Bold</vt:lpstr>
      <vt:lpstr>TimesNewRomanPS-Italic</vt:lpstr>
      <vt:lpstr>Wingdings 3</vt:lpstr>
      <vt:lpstr>Wisp</vt:lpstr>
      <vt:lpstr>DISCOURSE ANALYSIS</vt:lpstr>
      <vt:lpstr>PowerPoint Presentation</vt:lpstr>
      <vt:lpstr>PowerPoint Presentation</vt:lpstr>
      <vt:lpstr>Interpreting Discourse</vt:lpstr>
      <vt:lpstr>PowerPoint Presentation</vt:lpstr>
      <vt:lpstr>PowerPoint Presentation</vt:lpstr>
      <vt:lpstr>COHESION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DISCOURSE ANALYSIS</dc:title>
  <dc:creator>Maher</dc:creator>
  <cp:lastModifiedBy>Maher</cp:lastModifiedBy>
  <cp:revision>3</cp:revision>
  <dcterms:created xsi:type="dcterms:W3CDTF">2021-01-17T03:50:32Z</dcterms:created>
  <dcterms:modified xsi:type="dcterms:W3CDTF">2021-01-17T04:04:19Z</dcterms:modified>
</cp:coreProperties>
</file>